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0"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da23253f2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da23253f2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da23253f2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da23253f2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da23253f23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da23253f2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db205445f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db205445f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db205445f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db205445f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rmAutofit/>
          </a:bodyPr>
          <a:lstStyle>
            <a:lvl1pPr lvl="0" rtl="0" algn="ctr">
              <a:spcBef>
                <a:spcPts val="0"/>
              </a:spcBef>
              <a:spcAft>
                <a:spcPts val="0"/>
              </a:spcAft>
              <a:buSzPts val="2800"/>
              <a:buNone/>
              <a:defRPr sz="4400">
                <a:solidFill>
                  <a:schemeClr val="dk1"/>
                </a:solidFill>
                <a:latin typeface="Arial"/>
                <a:ea typeface="Arial"/>
                <a:cs typeface="Arial"/>
                <a:sym typeface="Arial"/>
              </a:defRPr>
            </a:lvl1pPr>
            <a:lvl2pPr lvl="1" rtl="0" algn="ctr">
              <a:spcBef>
                <a:spcPts val="0"/>
              </a:spcBef>
              <a:spcAft>
                <a:spcPts val="0"/>
              </a:spcAft>
              <a:buSzPts val="2800"/>
              <a:buNone/>
              <a:defRPr sz="4400">
                <a:solidFill>
                  <a:schemeClr val="dk1"/>
                </a:solidFill>
                <a:latin typeface="Arial"/>
                <a:ea typeface="Arial"/>
                <a:cs typeface="Arial"/>
                <a:sym typeface="Arial"/>
              </a:defRPr>
            </a:lvl2pPr>
            <a:lvl3pPr lvl="2" rtl="0" algn="ctr">
              <a:spcBef>
                <a:spcPts val="0"/>
              </a:spcBef>
              <a:spcAft>
                <a:spcPts val="0"/>
              </a:spcAft>
              <a:buSzPts val="2800"/>
              <a:buNone/>
              <a:defRPr sz="4400">
                <a:solidFill>
                  <a:schemeClr val="dk1"/>
                </a:solidFill>
                <a:latin typeface="Arial"/>
                <a:ea typeface="Arial"/>
                <a:cs typeface="Arial"/>
                <a:sym typeface="Arial"/>
              </a:defRPr>
            </a:lvl3pPr>
            <a:lvl4pPr lvl="3" rtl="0" algn="ctr">
              <a:spcBef>
                <a:spcPts val="0"/>
              </a:spcBef>
              <a:spcAft>
                <a:spcPts val="0"/>
              </a:spcAft>
              <a:buSzPts val="2800"/>
              <a:buNone/>
              <a:defRPr sz="4400">
                <a:solidFill>
                  <a:schemeClr val="dk1"/>
                </a:solidFill>
                <a:latin typeface="Arial"/>
                <a:ea typeface="Arial"/>
                <a:cs typeface="Arial"/>
                <a:sym typeface="Arial"/>
              </a:defRPr>
            </a:lvl4pPr>
            <a:lvl5pPr lvl="4" rtl="0" algn="ctr">
              <a:spcBef>
                <a:spcPts val="0"/>
              </a:spcBef>
              <a:spcAft>
                <a:spcPts val="0"/>
              </a:spcAft>
              <a:buSzPts val="2800"/>
              <a:buNone/>
              <a:defRPr sz="4400">
                <a:solidFill>
                  <a:schemeClr val="dk1"/>
                </a:solidFill>
                <a:latin typeface="Arial"/>
                <a:ea typeface="Arial"/>
                <a:cs typeface="Arial"/>
                <a:sym typeface="Arial"/>
              </a:defRPr>
            </a:lvl5pPr>
            <a:lvl6pPr lvl="5" marL="457200" rtl="0" algn="ctr">
              <a:spcBef>
                <a:spcPts val="0"/>
              </a:spcBef>
              <a:spcAft>
                <a:spcPts val="0"/>
              </a:spcAft>
              <a:buSzPts val="2800"/>
              <a:buNone/>
              <a:defRPr sz="4400">
                <a:solidFill>
                  <a:schemeClr val="dk1"/>
                </a:solidFill>
                <a:latin typeface="Arial"/>
                <a:ea typeface="Arial"/>
                <a:cs typeface="Arial"/>
                <a:sym typeface="Arial"/>
              </a:defRPr>
            </a:lvl6pPr>
            <a:lvl7pPr lvl="6" marL="914400" rtl="0" algn="ctr">
              <a:spcBef>
                <a:spcPts val="0"/>
              </a:spcBef>
              <a:spcAft>
                <a:spcPts val="0"/>
              </a:spcAft>
              <a:buSzPts val="2800"/>
              <a:buNone/>
              <a:defRPr sz="4400">
                <a:solidFill>
                  <a:schemeClr val="dk1"/>
                </a:solidFill>
                <a:latin typeface="Arial"/>
                <a:ea typeface="Arial"/>
                <a:cs typeface="Arial"/>
                <a:sym typeface="Arial"/>
              </a:defRPr>
            </a:lvl7pPr>
            <a:lvl8pPr lvl="7" marL="1371600" rtl="0" algn="ctr">
              <a:spcBef>
                <a:spcPts val="0"/>
              </a:spcBef>
              <a:spcAft>
                <a:spcPts val="0"/>
              </a:spcAft>
              <a:buSzPts val="2800"/>
              <a:buNone/>
              <a:defRPr sz="4400">
                <a:solidFill>
                  <a:schemeClr val="dk1"/>
                </a:solidFill>
                <a:latin typeface="Arial"/>
                <a:ea typeface="Arial"/>
                <a:cs typeface="Arial"/>
                <a:sym typeface="Arial"/>
              </a:defRPr>
            </a:lvl8pPr>
            <a:lvl9pPr lvl="8" marL="1828800" rtl="0" algn="ctr">
              <a:spcBef>
                <a:spcPts val="0"/>
              </a:spcBef>
              <a:spcAft>
                <a:spcPts val="0"/>
              </a:spcAft>
              <a:buSzPts val="2800"/>
              <a:buNone/>
              <a:defRPr sz="4400">
                <a:solidFill>
                  <a:schemeClr val="dk1"/>
                </a:solidFill>
                <a:latin typeface="Arial"/>
                <a:ea typeface="Arial"/>
                <a:cs typeface="Arial"/>
                <a:sym typeface="Arial"/>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rmAutofit/>
          </a:bodyPr>
          <a:lstStyle>
            <a:lvl1pPr indent="-342900" lvl="0" marL="457200" rtl="0" algn="l">
              <a:spcBef>
                <a:spcPts val="640"/>
              </a:spcBef>
              <a:spcAft>
                <a:spcPts val="0"/>
              </a:spcAft>
              <a:buClr>
                <a:schemeClr val="dk1"/>
              </a:buClr>
              <a:buSzPts val="1800"/>
              <a:buFont typeface="Times New Roman"/>
              <a:buChar char="●"/>
              <a:defRPr sz="3200">
                <a:solidFill>
                  <a:schemeClr val="dk1"/>
                </a:solidFill>
                <a:latin typeface="Times New Roman"/>
                <a:ea typeface="Times New Roman"/>
                <a:cs typeface="Times New Roman"/>
                <a:sym typeface="Times New Roman"/>
              </a:defRPr>
            </a:lvl1pPr>
            <a:lvl2pPr indent="-317500" lvl="1" marL="914400" rtl="0" algn="l">
              <a:spcBef>
                <a:spcPts val="0"/>
              </a:spcBef>
              <a:spcAft>
                <a:spcPts val="0"/>
              </a:spcAft>
              <a:buClr>
                <a:schemeClr val="dk1"/>
              </a:buClr>
              <a:buSzPts val="1400"/>
              <a:buFont typeface="Times New Roman"/>
              <a:buChar char="●"/>
              <a:defRPr sz="2800">
                <a:solidFill>
                  <a:schemeClr val="dk1"/>
                </a:solidFill>
                <a:latin typeface="Times New Roman"/>
                <a:ea typeface="Times New Roman"/>
                <a:cs typeface="Times New Roman"/>
                <a:sym typeface="Times New Roman"/>
              </a:defRPr>
            </a:lvl2pPr>
            <a:lvl3pPr indent="-317500" lvl="2" marL="1371600" rtl="0" algn="l">
              <a:spcBef>
                <a:spcPts val="0"/>
              </a:spcBef>
              <a:spcAft>
                <a:spcPts val="0"/>
              </a:spcAft>
              <a:buClr>
                <a:schemeClr val="dk1"/>
              </a:buClr>
              <a:buSzPts val="1400"/>
              <a:buFont typeface="Times New Roman"/>
              <a:buChar char="●"/>
              <a:defRPr sz="2400">
                <a:solidFill>
                  <a:schemeClr val="dk1"/>
                </a:solidFill>
                <a:latin typeface="Times New Roman"/>
                <a:ea typeface="Times New Roman"/>
                <a:cs typeface="Times New Roman"/>
                <a:sym typeface="Times New Roman"/>
              </a:defRPr>
            </a:lvl3pPr>
            <a:lvl4pPr indent="-317500" lvl="3" marL="1828800" rtl="0" algn="l">
              <a:spcBef>
                <a:spcPts val="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4pPr>
            <a:lvl5pPr indent="-317500" lvl="4" marL="2286000" rtl="0" algn="l">
              <a:spcBef>
                <a:spcPts val="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5pPr>
            <a:lvl6pPr indent="-317500" lvl="5" marL="2743200" rtl="0" algn="l">
              <a:spcBef>
                <a:spcPts val="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6pPr>
            <a:lvl7pPr indent="-317500" lvl="6" marL="3200400" rtl="0" algn="l">
              <a:spcBef>
                <a:spcPts val="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7pPr>
            <a:lvl8pPr indent="-317500" lvl="7" marL="3657600" rtl="0" algn="l">
              <a:spcBef>
                <a:spcPts val="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8pPr>
            <a:lvl9pPr indent="-317500" lvl="8" marL="4114800" rtl="0" algn="l">
              <a:spcBef>
                <a:spcPts val="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www.earth.com/news/urbanization-is-a-threat-to-78-of-the-worlds-bird-speci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4"/>
          <p:cNvSpPr txBox="1"/>
          <p:nvPr>
            <p:ph idx="1" type="body"/>
          </p:nvPr>
        </p:nvSpPr>
        <p:spPr>
          <a:xfrm>
            <a:off x="457200" y="209550"/>
            <a:ext cx="4502700" cy="3394500"/>
          </a:xfrm>
          <a:prstGeom prst="rect">
            <a:avLst/>
          </a:prstGeom>
        </p:spPr>
        <p:txBody>
          <a:bodyPr anchorCtr="0" anchor="t" bIns="91425" lIns="91425" spcFirstLastPara="1" rIns="91425" wrap="square" tIns="91425">
            <a:normAutofit lnSpcReduction="10000"/>
          </a:bodyPr>
          <a:lstStyle/>
          <a:p>
            <a:pPr indent="0" lvl="0" marL="0" rtl="0" algn="l">
              <a:spcBef>
                <a:spcPts val="640"/>
              </a:spcBef>
              <a:spcAft>
                <a:spcPts val="0"/>
              </a:spcAft>
              <a:buNone/>
            </a:pPr>
            <a:r>
              <a:rPr lang="en">
                <a:latin typeface="Arial"/>
                <a:ea typeface="Arial"/>
                <a:cs typeface="Arial"/>
                <a:sym typeface="Arial"/>
              </a:rPr>
              <a:t>Cities are in the path of migration for many birds.</a:t>
            </a:r>
            <a:endParaRPr>
              <a:latin typeface="Arial"/>
              <a:ea typeface="Arial"/>
              <a:cs typeface="Arial"/>
              <a:sym typeface="Arial"/>
            </a:endParaRPr>
          </a:p>
          <a:p>
            <a:pPr indent="0" lvl="0" marL="0" rtl="0" algn="l">
              <a:spcBef>
                <a:spcPts val="640"/>
              </a:spcBef>
              <a:spcAft>
                <a:spcPts val="0"/>
              </a:spcAft>
              <a:buNone/>
            </a:pPr>
            <a:r>
              <a:rPr lang="en">
                <a:latin typeface="Arial"/>
                <a:ea typeface="Arial"/>
                <a:cs typeface="Arial"/>
                <a:sym typeface="Arial"/>
              </a:rPr>
              <a:t>In what ways do you think cities can affect birds?</a:t>
            </a:r>
            <a:endParaRPr>
              <a:latin typeface="Arial"/>
              <a:ea typeface="Arial"/>
              <a:cs typeface="Arial"/>
              <a:sym typeface="Arial"/>
            </a:endParaRPr>
          </a:p>
        </p:txBody>
      </p:sp>
      <p:pic>
        <p:nvPicPr>
          <p:cNvPr id="58" name="Google Shape;58;p14"/>
          <p:cNvPicPr preferRelativeResize="0"/>
          <p:nvPr/>
        </p:nvPicPr>
        <p:blipFill>
          <a:blip r:embed="rId3">
            <a:alphaModFix/>
          </a:blip>
          <a:stretch>
            <a:fillRect/>
          </a:stretch>
        </p:blipFill>
        <p:spPr>
          <a:xfrm>
            <a:off x="5081153" y="205975"/>
            <a:ext cx="3621775" cy="3606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78"/>
            <a:ext cx="8229600" cy="85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How do cities affect birds?</a:t>
            </a:r>
            <a:endParaRPr/>
          </a:p>
        </p:txBody>
      </p:sp>
      <p:pic>
        <p:nvPicPr>
          <p:cNvPr id="64" name="Google Shape;64;p15"/>
          <p:cNvPicPr preferRelativeResize="0"/>
          <p:nvPr/>
        </p:nvPicPr>
        <p:blipFill>
          <a:blip r:embed="rId3">
            <a:alphaModFix/>
          </a:blip>
          <a:stretch>
            <a:fillRect/>
          </a:stretch>
        </p:blipFill>
        <p:spPr>
          <a:xfrm>
            <a:off x="1875050" y="1413300"/>
            <a:ext cx="5007201" cy="2628774"/>
          </a:xfrm>
          <a:prstGeom prst="rect">
            <a:avLst/>
          </a:prstGeom>
          <a:noFill/>
          <a:ln>
            <a:noFill/>
          </a:ln>
        </p:spPr>
      </p:pic>
      <p:sp>
        <p:nvSpPr>
          <p:cNvPr id="65" name="Google Shape;65;p15"/>
          <p:cNvSpPr txBox="1"/>
          <p:nvPr/>
        </p:nvSpPr>
        <p:spPr>
          <a:xfrm>
            <a:off x="1875050" y="3981875"/>
            <a:ext cx="483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https://www.animalalliancenyc.org/wordpress/2022/01/urban-bird-city-dangers/</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838200" y="53575"/>
            <a:ext cx="7113900" cy="857400"/>
          </a:xfrm>
          <a:prstGeom prst="rect">
            <a:avLst/>
          </a:prstGeom>
          <a:solidFill>
            <a:schemeClr val="lt2"/>
          </a:solidFill>
        </p:spPr>
        <p:txBody>
          <a:bodyPr anchorCtr="0" anchor="t" bIns="91425" lIns="91425" spcFirstLastPara="1" rIns="91425" wrap="square" tIns="91425">
            <a:normAutofit/>
          </a:bodyPr>
          <a:lstStyle/>
          <a:p>
            <a:pPr indent="0" lvl="0" marL="0" rtl="0" algn="ctr">
              <a:spcBef>
                <a:spcPts val="0"/>
              </a:spcBef>
              <a:spcAft>
                <a:spcPts val="0"/>
              </a:spcAft>
              <a:buNone/>
            </a:pPr>
            <a:r>
              <a:rPr b="1" lang="en" sz="2000">
                <a:latin typeface="Comic Sans MS"/>
                <a:ea typeface="Comic Sans MS"/>
                <a:cs typeface="Comic Sans MS"/>
                <a:sym typeface="Comic Sans MS"/>
              </a:rPr>
              <a:t>Add the following 6 main ways that cities affect birds and the info for each on the following slides.</a:t>
            </a:r>
            <a:endParaRPr b="1" sz="2000">
              <a:latin typeface="Comic Sans MS"/>
              <a:ea typeface="Comic Sans MS"/>
              <a:cs typeface="Comic Sans MS"/>
              <a:sym typeface="Comic Sans MS"/>
            </a:endParaRPr>
          </a:p>
        </p:txBody>
      </p:sp>
      <p:pic>
        <p:nvPicPr>
          <p:cNvPr id="71" name="Google Shape;71;p16"/>
          <p:cNvPicPr preferRelativeResize="0"/>
          <p:nvPr/>
        </p:nvPicPr>
        <p:blipFill>
          <a:blip r:embed="rId3">
            <a:alphaModFix/>
          </a:blip>
          <a:stretch>
            <a:fillRect/>
          </a:stretch>
        </p:blipFill>
        <p:spPr>
          <a:xfrm>
            <a:off x="1875050" y="1032300"/>
            <a:ext cx="5007201" cy="2628774"/>
          </a:xfrm>
          <a:prstGeom prst="rect">
            <a:avLst/>
          </a:prstGeom>
          <a:noFill/>
          <a:ln>
            <a:noFill/>
          </a:ln>
        </p:spPr>
      </p:pic>
      <p:sp>
        <p:nvSpPr>
          <p:cNvPr id="72" name="Google Shape;72;p16"/>
          <p:cNvSpPr txBox="1"/>
          <p:nvPr/>
        </p:nvSpPr>
        <p:spPr>
          <a:xfrm>
            <a:off x="1875050" y="3600875"/>
            <a:ext cx="483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https://www.animalalliancenyc.org/wordpress/2022/01/urban-bird-city-dangers/</a:t>
            </a:r>
            <a:endParaRPr sz="1000"/>
          </a:p>
        </p:txBody>
      </p:sp>
      <p:sp>
        <p:nvSpPr>
          <p:cNvPr id="73" name="Google Shape;73;p16"/>
          <p:cNvSpPr txBox="1"/>
          <p:nvPr/>
        </p:nvSpPr>
        <p:spPr>
          <a:xfrm>
            <a:off x="158975" y="1060400"/>
            <a:ext cx="1623900" cy="968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Habitat loss and fragmentation</a:t>
            </a:r>
            <a:endParaRPr sz="1800"/>
          </a:p>
        </p:txBody>
      </p:sp>
      <p:sp>
        <p:nvSpPr>
          <p:cNvPr id="74" name="Google Shape;74;p16"/>
          <p:cNvSpPr txBox="1"/>
          <p:nvPr/>
        </p:nvSpPr>
        <p:spPr>
          <a:xfrm>
            <a:off x="82775" y="2473075"/>
            <a:ext cx="1623900" cy="7464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Increased noise levels</a:t>
            </a:r>
            <a:endParaRPr sz="1800"/>
          </a:p>
        </p:txBody>
      </p:sp>
      <p:sp>
        <p:nvSpPr>
          <p:cNvPr id="75" name="Google Shape;75;p16"/>
          <p:cNvSpPr txBox="1"/>
          <p:nvPr/>
        </p:nvSpPr>
        <p:spPr>
          <a:xfrm>
            <a:off x="128700" y="3747350"/>
            <a:ext cx="1623900" cy="487200"/>
          </a:xfrm>
          <a:prstGeom prst="rect">
            <a:avLst/>
          </a:prstGeom>
          <a:solidFill>
            <a:srgbClr val="FCE5C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Light pollution</a:t>
            </a:r>
            <a:endParaRPr sz="1800"/>
          </a:p>
        </p:txBody>
      </p:sp>
      <p:sp>
        <p:nvSpPr>
          <p:cNvPr id="76" name="Google Shape;76;p16"/>
          <p:cNvSpPr txBox="1"/>
          <p:nvPr/>
        </p:nvSpPr>
        <p:spPr>
          <a:xfrm>
            <a:off x="7189575" y="1085125"/>
            <a:ext cx="1623900" cy="4872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Predators</a:t>
            </a:r>
            <a:endParaRPr sz="1800"/>
          </a:p>
        </p:txBody>
      </p:sp>
      <p:sp>
        <p:nvSpPr>
          <p:cNvPr id="77" name="Google Shape;77;p16"/>
          <p:cNvSpPr txBox="1"/>
          <p:nvPr/>
        </p:nvSpPr>
        <p:spPr>
          <a:xfrm>
            <a:off x="7113375" y="2269800"/>
            <a:ext cx="1623900" cy="7464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Reduced food availability</a:t>
            </a:r>
            <a:endParaRPr sz="1800"/>
          </a:p>
        </p:txBody>
      </p:sp>
      <p:sp>
        <p:nvSpPr>
          <p:cNvPr id="78" name="Google Shape;78;p16"/>
          <p:cNvSpPr txBox="1"/>
          <p:nvPr/>
        </p:nvSpPr>
        <p:spPr>
          <a:xfrm>
            <a:off x="7192875" y="3692675"/>
            <a:ext cx="1623900" cy="4872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Competition</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nvSpPr>
        <p:spPr>
          <a:xfrm>
            <a:off x="158975" y="527000"/>
            <a:ext cx="1623900" cy="968400"/>
          </a:xfrm>
          <a:prstGeom prst="rect">
            <a:avLst/>
          </a:prstGeom>
          <a:solidFill>
            <a:srgbClr val="D9D2E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Habitat loss and fragmentation</a:t>
            </a:r>
            <a:endParaRPr sz="1800"/>
          </a:p>
        </p:txBody>
      </p:sp>
      <p:sp>
        <p:nvSpPr>
          <p:cNvPr id="84" name="Google Shape;84;p17"/>
          <p:cNvSpPr txBox="1"/>
          <p:nvPr/>
        </p:nvSpPr>
        <p:spPr>
          <a:xfrm>
            <a:off x="82775" y="2092075"/>
            <a:ext cx="1623900" cy="7464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Increased noise levels</a:t>
            </a:r>
            <a:endParaRPr sz="1800"/>
          </a:p>
        </p:txBody>
      </p:sp>
      <p:sp>
        <p:nvSpPr>
          <p:cNvPr id="85" name="Google Shape;85;p17"/>
          <p:cNvSpPr txBox="1"/>
          <p:nvPr/>
        </p:nvSpPr>
        <p:spPr>
          <a:xfrm>
            <a:off x="128700" y="3594950"/>
            <a:ext cx="1623900" cy="487200"/>
          </a:xfrm>
          <a:prstGeom prst="rect">
            <a:avLst/>
          </a:prstGeom>
          <a:solidFill>
            <a:srgbClr val="FCE5C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Light pollution</a:t>
            </a:r>
            <a:endParaRPr sz="1800"/>
          </a:p>
        </p:txBody>
      </p:sp>
      <p:sp>
        <p:nvSpPr>
          <p:cNvPr id="86" name="Google Shape;86;p17"/>
          <p:cNvSpPr txBox="1"/>
          <p:nvPr/>
        </p:nvSpPr>
        <p:spPr>
          <a:xfrm>
            <a:off x="1752600" y="457200"/>
            <a:ext cx="6939300" cy="1327500"/>
          </a:xfrm>
          <a:prstGeom prst="rect">
            <a:avLst/>
          </a:prstGeom>
          <a:noFill/>
          <a:ln>
            <a:noFill/>
          </a:ln>
        </p:spPr>
        <p:txBody>
          <a:bodyPr anchorCtr="0" anchor="t" bIns="91425" lIns="91425" spcFirstLastPara="1" rIns="91425" wrap="square" tIns="91425">
            <a:spAutoFit/>
          </a:bodyPr>
          <a:lstStyle/>
          <a:p>
            <a:pPr indent="-314325" lvl="0" marL="457200" rtl="0" algn="l">
              <a:lnSpc>
                <a:spcPct val="150000"/>
              </a:lnSpc>
              <a:spcBef>
                <a:spcPts val="1400"/>
              </a:spcBef>
              <a:spcAft>
                <a:spcPts val="0"/>
              </a:spcAft>
              <a:buClr>
                <a:schemeClr val="dk1"/>
              </a:buClr>
              <a:buSzPts val="1350"/>
              <a:buChar char="●"/>
            </a:pPr>
            <a:r>
              <a:rPr lang="en" sz="1350">
                <a:solidFill>
                  <a:schemeClr val="dk1"/>
                </a:solidFill>
              </a:rPr>
              <a:t>Building</a:t>
            </a:r>
            <a:r>
              <a:rPr lang="en" sz="1350">
                <a:solidFill>
                  <a:schemeClr val="dk1"/>
                </a:solidFill>
              </a:rPr>
              <a:t> cities &amp; roads destroys and fragments habitats.</a:t>
            </a:r>
            <a:endParaRPr sz="1350">
              <a:solidFill>
                <a:schemeClr val="dk1"/>
              </a:solidFill>
            </a:endParaRPr>
          </a:p>
          <a:p>
            <a:pPr indent="-314325" lvl="0" marL="457200" rtl="0" algn="l">
              <a:lnSpc>
                <a:spcPct val="150000"/>
              </a:lnSpc>
              <a:spcBef>
                <a:spcPts val="0"/>
              </a:spcBef>
              <a:spcAft>
                <a:spcPts val="0"/>
              </a:spcAft>
              <a:buClr>
                <a:schemeClr val="dk1"/>
              </a:buClr>
              <a:buSzPts val="1350"/>
              <a:buChar char="●"/>
            </a:pPr>
            <a:r>
              <a:rPr lang="en" sz="1350">
                <a:solidFill>
                  <a:schemeClr val="dk1"/>
                </a:solidFill>
              </a:rPr>
              <a:t>*When habitats get fragmented, it means that large areas are broken up into smaller isolated patches, which often lack the resources that birds need, such as nesting sites, food sources, and safe corridors for movement.</a:t>
            </a:r>
            <a:endParaRPr sz="1350">
              <a:solidFill>
                <a:schemeClr val="dk1"/>
              </a:solidFill>
            </a:endParaRPr>
          </a:p>
        </p:txBody>
      </p:sp>
      <p:sp>
        <p:nvSpPr>
          <p:cNvPr id="87" name="Google Shape;87;p17"/>
          <p:cNvSpPr txBox="1"/>
          <p:nvPr/>
        </p:nvSpPr>
        <p:spPr>
          <a:xfrm>
            <a:off x="1752600" y="2057400"/>
            <a:ext cx="6234600" cy="1015800"/>
          </a:xfrm>
          <a:prstGeom prst="rect">
            <a:avLst/>
          </a:prstGeom>
          <a:noFill/>
          <a:ln>
            <a:noFill/>
          </a:ln>
        </p:spPr>
        <p:txBody>
          <a:bodyPr anchorCtr="0" anchor="t" bIns="91425" lIns="91425" spcFirstLastPara="1" rIns="91425" wrap="square" tIns="91425">
            <a:spAutoFit/>
          </a:bodyPr>
          <a:lstStyle/>
          <a:p>
            <a:pPr indent="-314325" lvl="0" marL="457200" rtl="0" algn="l">
              <a:lnSpc>
                <a:spcPct val="150000"/>
              </a:lnSpc>
              <a:spcBef>
                <a:spcPts val="1400"/>
              </a:spcBef>
              <a:spcAft>
                <a:spcPts val="0"/>
              </a:spcAft>
              <a:buClr>
                <a:schemeClr val="dk1"/>
              </a:buClr>
              <a:buSzPts val="1350"/>
              <a:buChar char="●"/>
            </a:pPr>
            <a:r>
              <a:rPr lang="en" sz="1350">
                <a:solidFill>
                  <a:schemeClr val="dk1"/>
                </a:solidFill>
              </a:rPr>
              <a:t>Constant noise pollution is a big source of stress for birds. It can interfere with their communication, making it difficult for them to attract mates, defend territories and warn each other of predators.</a:t>
            </a:r>
            <a:endParaRPr/>
          </a:p>
        </p:txBody>
      </p:sp>
      <p:sp>
        <p:nvSpPr>
          <p:cNvPr id="88" name="Google Shape;88;p17"/>
          <p:cNvSpPr txBox="1"/>
          <p:nvPr/>
        </p:nvSpPr>
        <p:spPr>
          <a:xfrm>
            <a:off x="1828800" y="3352800"/>
            <a:ext cx="7115100" cy="1015800"/>
          </a:xfrm>
          <a:prstGeom prst="rect">
            <a:avLst/>
          </a:prstGeom>
          <a:noFill/>
          <a:ln>
            <a:noFill/>
          </a:ln>
        </p:spPr>
        <p:txBody>
          <a:bodyPr anchorCtr="0" anchor="t" bIns="91425" lIns="91425" spcFirstLastPara="1" rIns="91425" wrap="square" tIns="91425">
            <a:spAutoFit/>
          </a:bodyPr>
          <a:lstStyle/>
          <a:p>
            <a:pPr indent="-314325" lvl="0" marL="457200" rtl="0" algn="l">
              <a:lnSpc>
                <a:spcPct val="150000"/>
              </a:lnSpc>
              <a:spcBef>
                <a:spcPts val="1400"/>
              </a:spcBef>
              <a:spcAft>
                <a:spcPts val="0"/>
              </a:spcAft>
              <a:buClr>
                <a:schemeClr val="dk1"/>
              </a:buClr>
              <a:buSzPts val="1350"/>
              <a:buChar char="●"/>
            </a:pPr>
            <a:r>
              <a:rPr lang="en" sz="1350">
                <a:solidFill>
                  <a:schemeClr val="dk1"/>
                </a:solidFill>
              </a:rPr>
              <a:t>Artificial light at night disrupts the natural cycles that birds rely on for navigation, breeding and foraging for food. </a:t>
            </a:r>
            <a:endParaRPr sz="1350">
              <a:solidFill>
                <a:schemeClr val="dk1"/>
              </a:solidFill>
            </a:endParaRPr>
          </a:p>
          <a:p>
            <a:pPr indent="-314325" lvl="0" marL="457200" rtl="0" algn="l">
              <a:lnSpc>
                <a:spcPct val="150000"/>
              </a:lnSpc>
              <a:spcBef>
                <a:spcPts val="0"/>
              </a:spcBef>
              <a:spcAft>
                <a:spcPts val="0"/>
              </a:spcAft>
              <a:buClr>
                <a:schemeClr val="dk1"/>
              </a:buClr>
              <a:buSzPts val="1350"/>
              <a:buChar char="●"/>
            </a:pPr>
            <a:r>
              <a:rPr lang="en" sz="1350">
                <a:solidFill>
                  <a:schemeClr val="dk1"/>
                </a:solidFill>
              </a:rPr>
              <a:t>Some migratory birds navigate using the stars and artificial lights can confuse them. </a:t>
            </a:r>
            <a:endParaRPr sz="1350">
              <a:solidFill>
                <a:schemeClr val="dk1"/>
              </a:solidFill>
            </a:endParaRPr>
          </a:p>
        </p:txBody>
      </p:sp>
      <p:sp>
        <p:nvSpPr>
          <p:cNvPr id="89" name="Google Shape;89;p17"/>
          <p:cNvSpPr txBox="1"/>
          <p:nvPr/>
        </p:nvSpPr>
        <p:spPr>
          <a:xfrm>
            <a:off x="169125" y="-16500"/>
            <a:ext cx="8635500" cy="3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51C75"/>
                </a:solidFill>
                <a:latin typeface="Times New Roman"/>
                <a:ea typeface="Times New Roman"/>
                <a:cs typeface="Times New Roman"/>
                <a:sym typeface="Times New Roman"/>
              </a:rPr>
              <a:t>*This may look like a lot. You can paraphrase but do not leave out important ideas or keywords.</a:t>
            </a:r>
            <a:endParaRPr b="1" sz="1600">
              <a:solidFill>
                <a:srgbClr val="351C75"/>
              </a:solidFill>
              <a:latin typeface="Times New Roman"/>
              <a:ea typeface="Times New Roman"/>
              <a:cs typeface="Times New Roman"/>
              <a:sym typeface="Times New Roman"/>
            </a:endParaRPr>
          </a:p>
        </p:txBody>
      </p:sp>
      <p:sp>
        <p:nvSpPr>
          <p:cNvPr id="90" name="Google Shape;90;p17"/>
          <p:cNvSpPr txBox="1"/>
          <p:nvPr/>
        </p:nvSpPr>
        <p:spPr>
          <a:xfrm>
            <a:off x="838200" y="4800600"/>
            <a:ext cx="7581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Info adapted from </a:t>
            </a:r>
            <a:r>
              <a:rPr lang="en" sz="1000" u="sng">
                <a:solidFill>
                  <a:schemeClr val="hlink"/>
                </a:solidFill>
                <a:hlinkClick r:id="rId3"/>
              </a:rPr>
              <a:t>https://www.earth.com/news/urbanization-is-a-threat-to-78-of-the-worlds-bird-species/</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nvSpPr>
        <p:spPr>
          <a:xfrm>
            <a:off x="331575" y="856525"/>
            <a:ext cx="1210500" cy="4872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Predators</a:t>
            </a:r>
            <a:endParaRPr sz="1800"/>
          </a:p>
        </p:txBody>
      </p:sp>
      <p:sp>
        <p:nvSpPr>
          <p:cNvPr id="96" name="Google Shape;96;p18"/>
          <p:cNvSpPr txBox="1"/>
          <p:nvPr/>
        </p:nvSpPr>
        <p:spPr>
          <a:xfrm>
            <a:off x="255375" y="2041200"/>
            <a:ext cx="1623900" cy="7464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Reduced food availability</a:t>
            </a:r>
            <a:endParaRPr sz="1800"/>
          </a:p>
        </p:txBody>
      </p:sp>
      <p:sp>
        <p:nvSpPr>
          <p:cNvPr id="97" name="Google Shape;97;p18"/>
          <p:cNvSpPr txBox="1"/>
          <p:nvPr/>
        </p:nvSpPr>
        <p:spPr>
          <a:xfrm>
            <a:off x="334875" y="3616475"/>
            <a:ext cx="1455900" cy="4872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Competition</a:t>
            </a:r>
            <a:endParaRPr sz="1800"/>
          </a:p>
        </p:txBody>
      </p:sp>
      <p:sp>
        <p:nvSpPr>
          <p:cNvPr id="98" name="Google Shape;98;p18"/>
          <p:cNvSpPr txBox="1"/>
          <p:nvPr/>
        </p:nvSpPr>
        <p:spPr>
          <a:xfrm>
            <a:off x="2133600" y="457200"/>
            <a:ext cx="6849000" cy="1327500"/>
          </a:xfrm>
          <a:prstGeom prst="rect">
            <a:avLst/>
          </a:prstGeom>
          <a:noFill/>
          <a:ln>
            <a:noFill/>
          </a:ln>
        </p:spPr>
        <p:txBody>
          <a:bodyPr anchorCtr="0" anchor="t" bIns="91425" lIns="91425" spcFirstLastPara="1" rIns="91425" wrap="square" tIns="91425">
            <a:spAutoFit/>
          </a:bodyPr>
          <a:lstStyle/>
          <a:p>
            <a:pPr indent="-314325" lvl="0" marL="457200" rtl="0" algn="l">
              <a:lnSpc>
                <a:spcPct val="150000"/>
              </a:lnSpc>
              <a:spcBef>
                <a:spcPts val="1400"/>
              </a:spcBef>
              <a:spcAft>
                <a:spcPts val="0"/>
              </a:spcAft>
              <a:buClr>
                <a:schemeClr val="dk1"/>
              </a:buClr>
              <a:buSzPts val="1350"/>
              <a:buChar char="●"/>
            </a:pPr>
            <a:r>
              <a:rPr lang="en" sz="1350">
                <a:solidFill>
                  <a:schemeClr val="dk1"/>
                </a:solidFill>
              </a:rPr>
              <a:t>Areas developed by humans often attract predators that birds wouldn’t encounter in natural areas. </a:t>
            </a:r>
            <a:endParaRPr sz="1350">
              <a:solidFill>
                <a:schemeClr val="dk1"/>
              </a:solidFill>
            </a:endParaRPr>
          </a:p>
          <a:p>
            <a:pPr indent="-314325" lvl="0" marL="457200" rtl="0" algn="l">
              <a:lnSpc>
                <a:spcPct val="150000"/>
              </a:lnSpc>
              <a:spcBef>
                <a:spcPts val="0"/>
              </a:spcBef>
              <a:spcAft>
                <a:spcPts val="0"/>
              </a:spcAft>
              <a:buClr>
                <a:schemeClr val="dk1"/>
              </a:buClr>
              <a:buSzPts val="1350"/>
              <a:buChar char="●"/>
            </a:pPr>
            <a:r>
              <a:rPr lang="en" sz="1350">
                <a:solidFill>
                  <a:schemeClr val="dk1"/>
                </a:solidFill>
              </a:rPr>
              <a:t>Domestic cats are a major threat to ground-nesting birds and some birds may struggle to find food because of scavengers like rats or raccoons.</a:t>
            </a:r>
            <a:endParaRPr/>
          </a:p>
        </p:txBody>
      </p:sp>
      <p:sp>
        <p:nvSpPr>
          <p:cNvPr id="99" name="Google Shape;99;p18"/>
          <p:cNvSpPr txBox="1"/>
          <p:nvPr/>
        </p:nvSpPr>
        <p:spPr>
          <a:xfrm>
            <a:off x="2209800" y="2057400"/>
            <a:ext cx="6911100" cy="1327500"/>
          </a:xfrm>
          <a:prstGeom prst="rect">
            <a:avLst/>
          </a:prstGeom>
          <a:noFill/>
          <a:ln>
            <a:noFill/>
          </a:ln>
        </p:spPr>
        <p:txBody>
          <a:bodyPr anchorCtr="0" anchor="t" bIns="91425" lIns="91425" spcFirstLastPara="1" rIns="91425" wrap="square" tIns="91425">
            <a:spAutoFit/>
          </a:bodyPr>
          <a:lstStyle/>
          <a:p>
            <a:pPr indent="-314325" lvl="0" marL="457200" rtl="0" algn="l">
              <a:lnSpc>
                <a:spcPct val="150000"/>
              </a:lnSpc>
              <a:spcBef>
                <a:spcPts val="1400"/>
              </a:spcBef>
              <a:spcAft>
                <a:spcPts val="0"/>
              </a:spcAft>
              <a:buClr>
                <a:schemeClr val="dk1"/>
              </a:buClr>
              <a:buSzPts val="1350"/>
              <a:buChar char="●"/>
            </a:pPr>
            <a:r>
              <a:rPr lang="en" sz="1350">
                <a:solidFill>
                  <a:schemeClr val="dk1"/>
                </a:solidFill>
              </a:rPr>
              <a:t>Human activities lead to population changes in different plant species. This can cause a decline in the types of plants and insects that birds rely on for food.</a:t>
            </a:r>
            <a:endParaRPr sz="1350">
              <a:solidFill>
                <a:schemeClr val="dk1"/>
              </a:solidFill>
            </a:endParaRPr>
          </a:p>
          <a:p>
            <a:pPr indent="-314325" lvl="0" marL="457200" rtl="0" algn="l">
              <a:lnSpc>
                <a:spcPct val="150000"/>
              </a:lnSpc>
              <a:spcBef>
                <a:spcPts val="0"/>
              </a:spcBef>
              <a:spcAft>
                <a:spcPts val="0"/>
              </a:spcAft>
              <a:buClr>
                <a:schemeClr val="dk1"/>
              </a:buClr>
              <a:buSzPts val="1350"/>
              <a:buChar char="●"/>
            </a:pPr>
            <a:r>
              <a:rPr lang="en" sz="1350">
                <a:solidFill>
                  <a:schemeClr val="dk1"/>
                </a:solidFill>
              </a:rPr>
              <a:t>The use of pesticides and herbicides can directly harm bird populations or reduce the insect prey they depend on.</a:t>
            </a:r>
            <a:endParaRPr sz="1350">
              <a:solidFill>
                <a:schemeClr val="dk1"/>
              </a:solidFill>
            </a:endParaRPr>
          </a:p>
        </p:txBody>
      </p:sp>
      <p:sp>
        <p:nvSpPr>
          <p:cNvPr id="100" name="Google Shape;100;p18"/>
          <p:cNvSpPr txBox="1"/>
          <p:nvPr/>
        </p:nvSpPr>
        <p:spPr>
          <a:xfrm>
            <a:off x="1920100" y="3733800"/>
            <a:ext cx="7200900" cy="1327500"/>
          </a:xfrm>
          <a:prstGeom prst="rect">
            <a:avLst/>
          </a:prstGeom>
          <a:noFill/>
          <a:ln>
            <a:noFill/>
          </a:ln>
        </p:spPr>
        <p:txBody>
          <a:bodyPr anchorCtr="0" anchor="t" bIns="91425" lIns="91425" spcFirstLastPara="1" rIns="91425" wrap="square" tIns="91425">
            <a:spAutoFit/>
          </a:bodyPr>
          <a:lstStyle/>
          <a:p>
            <a:pPr indent="-314325" lvl="0" marL="457200" rtl="0" algn="l">
              <a:lnSpc>
                <a:spcPct val="150000"/>
              </a:lnSpc>
              <a:spcBef>
                <a:spcPts val="1400"/>
              </a:spcBef>
              <a:spcAft>
                <a:spcPts val="0"/>
              </a:spcAft>
              <a:buClr>
                <a:schemeClr val="dk1"/>
              </a:buClr>
              <a:buSzPts val="1350"/>
              <a:buChar char="●"/>
            </a:pPr>
            <a:r>
              <a:rPr lang="en" sz="1350">
                <a:solidFill>
                  <a:schemeClr val="dk1"/>
                </a:solidFill>
              </a:rPr>
              <a:t>Because of the loss of habitat, birds face increased competition for limited resources, such as food and nest sites. Birds may be competing against other bird species whose habitat has been reduced as well as invasive species that humans may have introduced.</a:t>
            </a:r>
            <a:endParaRPr/>
          </a:p>
        </p:txBody>
      </p:sp>
      <p:sp>
        <p:nvSpPr>
          <p:cNvPr id="101" name="Google Shape;101;p18"/>
          <p:cNvSpPr txBox="1"/>
          <p:nvPr/>
        </p:nvSpPr>
        <p:spPr>
          <a:xfrm>
            <a:off x="169125" y="-16500"/>
            <a:ext cx="8635500" cy="3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51C75"/>
                </a:solidFill>
                <a:latin typeface="Times New Roman"/>
                <a:ea typeface="Times New Roman"/>
                <a:cs typeface="Times New Roman"/>
                <a:sym typeface="Times New Roman"/>
              </a:rPr>
              <a:t>*This may look like a lot. You can paraphrase but do not leave out important ideas or keywords.</a:t>
            </a:r>
            <a:endParaRPr b="1" sz="1600">
              <a:solidFill>
                <a:srgbClr val="351C75"/>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