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ga.gov/collection/art-object-page.148989.html"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oughtmonitor.unl.edu/CurrentMap.aspx"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Jacob Kainen, </a:t>
            </a:r>
            <a:r>
              <a:rPr lang="en" sz="1200">
                <a:solidFill>
                  <a:schemeClr val="dk1"/>
                </a:solidFill>
                <a:latin typeface="Times New Roman"/>
                <a:ea typeface="Times New Roman"/>
                <a:cs typeface="Times New Roman"/>
                <a:sym typeface="Times New Roman"/>
              </a:rPr>
              <a:t>Federal Art Project (New York City), </a:t>
            </a:r>
            <a:r>
              <a:rPr lang="en" sz="1200">
                <a:solidFill>
                  <a:schemeClr val="hlink"/>
                </a:solidFill>
                <a:uFill>
                  <a:noFill/>
                </a:uFill>
                <a:latin typeface="Times New Roman"/>
                <a:ea typeface="Times New Roman"/>
                <a:cs typeface="Times New Roman"/>
                <a:sym typeface="Times New Roman"/>
                <a:hlinkClick r:id="rId2"/>
              </a:rPr>
              <a:t>Drought</a:t>
            </a:r>
            <a:r>
              <a:rPr lang="en" sz="1200">
                <a:solidFill>
                  <a:schemeClr val="dk1"/>
                </a:solidFill>
                <a:latin typeface="Times New Roman"/>
                <a:ea typeface="Times New Roman"/>
                <a:cs typeface="Times New Roman"/>
                <a:sym typeface="Times New Roman"/>
              </a:rPr>
              <a:t>, 1935, lithograph, Reba and Dave Williams Collection, Gift of Reba and Dave Williams, 2008.115.2754</a:t>
            </a:r>
            <a:endParaRPr sz="1200">
              <a:solidFill>
                <a:schemeClr val="dk1"/>
              </a:solidFill>
              <a:latin typeface="Times New Roman"/>
              <a:ea typeface="Times New Roman"/>
              <a:cs typeface="Times New Roman"/>
              <a:sym typeface="Times New Roman"/>
            </a:endParaRPr>
          </a:p>
          <a:p>
            <a:pPr indent="0" lvl="0" marL="0" rtl="0" algn="l">
              <a:lnSpc>
                <a:spcPct val="127272"/>
              </a:lnSpc>
              <a:spcBef>
                <a:spcPts val="1200"/>
              </a:spcBef>
              <a:spcAft>
                <a:spcPts val="1200"/>
              </a:spcAft>
              <a:buNone/>
            </a:pPr>
            <a:r>
              <a:rPr lang="en" sz="1200">
                <a:solidFill>
                  <a:schemeClr val="dk1"/>
                </a:solidFill>
                <a:latin typeface="Times New Roman"/>
                <a:ea typeface="Times New Roman"/>
                <a:cs typeface="Times New Roman"/>
                <a:sym typeface="Times New Roman"/>
              </a:rPr>
              <a:t> In Jacob Kainen’s work, what signs do you see in the picture that offer clues to the state of the environment? You may notice the farmer’s downcast appearance as well as the twisted, dead tree, sandy-looking soil, bony livestock, and sparse vegetation in the fields. Discarded wagon wheels may indicate there is nothing to harvest or transport</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db979238b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db979238b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Alexandre Hogue, </a:t>
            </a:r>
            <a:r>
              <a:rPr i="1" lang="en" sz="1000">
                <a:solidFill>
                  <a:schemeClr val="dk1"/>
                </a:solidFill>
                <a:latin typeface="Times New Roman"/>
                <a:ea typeface="Times New Roman"/>
                <a:cs typeface="Times New Roman"/>
                <a:sym typeface="Times New Roman"/>
              </a:rPr>
              <a:t>Drouth Survivors, </a:t>
            </a:r>
            <a:r>
              <a:rPr lang="en" sz="1000">
                <a:solidFill>
                  <a:schemeClr val="dk1"/>
                </a:solidFill>
                <a:latin typeface="Times New Roman"/>
                <a:ea typeface="Times New Roman"/>
                <a:cs typeface="Times New Roman"/>
                <a:sym typeface="Times New Roman"/>
              </a:rPr>
              <a:t>1936, Oil on canvas, Musée de la cooperation franco-américan, Blérancourt, France.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db979238b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db979238b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db979238b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db979238b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Joseph Paul Vorst, American (1897-1947), Drought, oil on masonite, 30 x 25 inches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db979238b1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db979238b1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https://droughtmonitor.unl.edu/CurrentMap.aspx</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db979238b1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db979238b1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https://droughtmonitor.unl.edu/CurrentMap.aspx</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200">
                <a:solidFill>
                  <a:srgbClr val="4C4947"/>
                </a:solidFill>
                <a:highlight>
                  <a:srgbClr val="F2EDE8"/>
                </a:highlight>
              </a:rPr>
              <a:t>In central Texas, a tight gradient in long-term drought conditions has developed, as heavier rains have recently fallen along the northern edge of moderate to extreme long-term drought conditions. Some reservoirs have seen some recent improvement in levels in the area, though significant deficits remain. In deep south Texas, dry weather over the last month or two has led to significant short-term precipitation deficits, and a small area of short-term moderate drought developed.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402125" y="204050"/>
            <a:ext cx="5904546"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1" name="Google Shape;61;p14"/>
          <p:cNvPicPr preferRelativeResize="0"/>
          <p:nvPr/>
        </p:nvPicPr>
        <p:blipFill>
          <a:blip r:embed="rId3">
            <a:alphaModFix/>
          </a:blip>
          <a:stretch>
            <a:fillRect/>
          </a:stretch>
        </p:blipFill>
        <p:spPr>
          <a:xfrm>
            <a:off x="336432" y="0"/>
            <a:ext cx="8471136"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1088571" y="0"/>
            <a:ext cx="6966856"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6"/>
          <p:cNvPicPr preferRelativeResize="0"/>
          <p:nvPr/>
        </p:nvPicPr>
        <p:blipFill>
          <a:blip r:embed="rId3">
            <a:alphaModFix/>
          </a:blip>
          <a:stretch>
            <a:fillRect/>
          </a:stretch>
        </p:blipFill>
        <p:spPr>
          <a:xfrm>
            <a:off x="1949550" y="152400"/>
            <a:ext cx="3970216" cy="4838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7"/>
          <p:cNvPicPr preferRelativeResize="0"/>
          <p:nvPr/>
        </p:nvPicPr>
        <p:blipFill>
          <a:blip r:embed="rId3">
            <a:alphaModFix/>
          </a:blip>
          <a:stretch>
            <a:fillRect/>
          </a:stretch>
        </p:blipFill>
        <p:spPr>
          <a:xfrm>
            <a:off x="776288" y="204788"/>
            <a:ext cx="7591425" cy="4733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8"/>
          <p:cNvPicPr preferRelativeResize="0"/>
          <p:nvPr/>
        </p:nvPicPr>
        <p:blipFill>
          <a:blip r:embed="rId3">
            <a:alphaModFix/>
          </a:blip>
          <a:stretch>
            <a:fillRect/>
          </a:stretch>
        </p:blipFill>
        <p:spPr>
          <a:xfrm>
            <a:off x="197896" y="204796"/>
            <a:ext cx="4955075" cy="3089925"/>
          </a:xfrm>
          <a:prstGeom prst="rect">
            <a:avLst/>
          </a:prstGeom>
          <a:noFill/>
          <a:ln>
            <a:noFill/>
          </a:ln>
        </p:spPr>
      </p:pic>
      <p:pic>
        <p:nvPicPr>
          <p:cNvPr id="82" name="Google Shape;82;p18"/>
          <p:cNvPicPr preferRelativeResize="0"/>
          <p:nvPr/>
        </p:nvPicPr>
        <p:blipFill>
          <a:blip r:embed="rId4">
            <a:alphaModFix/>
          </a:blip>
          <a:stretch>
            <a:fillRect/>
          </a:stretch>
        </p:blipFill>
        <p:spPr>
          <a:xfrm>
            <a:off x="463388" y="3467770"/>
            <a:ext cx="8217236" cy="154397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